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274" r:id="rId2"/>
    <p:sldId id="619" r:id="rId3"/>
    <p:sldId id="611" r:id="rId4"/>
    <p:sldId id="612" r:id="rId5"/>
    <p:sldId id="688" r:id="rId6"/>
    <p:sldId id="714" r:id="rId7"/>
    <p:sldId id="689" r:id="rId8"/>
    <p:sldId id="690" r:id="rId9"/>
    <p:sldId id="716" r:id="rId10"/>
    <p:sldId id="717" r:id="rId11"/>
    <p:sldId id="718" r:id="rId12"/>
    <p:sldId id="721" r:id="rId13"/>
    <p:sldId id="695" r:id="rId14"/>
    <p:sldId id="697" r:id="rId15"/>
    <p:sldId id="719" r:id="rId16"/>
    <p:sldId id="696" r:id="rId17"/>
    <p:sldId id="720" r:id="rId18"/>
    <p:sldId id="700" r:id="rId19"/>
    <p:sldId id="692" r:id="rId20"/>
    <p:sldId id="699" r:id="rId21"/>
    <p:sldId id="691" r:id="rId22"/>
    <p:sldId id="722" r:id="rId23"/>
    <p:sldId id="701" r:id="rId24"/>
    <p:sldId id="703" r:id="rId25"/>
    <p:sldId id="706" r:id="rId26"/>
    <p:sldId id="723" r:id="rId27"/>
    <p:sldId id="724" r:id="rId28"/>
    <p:sldId id="704" r:id="rId29"/>
    <p:sldId id="705" r:id="rId30"/>
    <p:sldId id="708" r:id="rId31"/>
    <p:sldId id="710" r:id="rId32"/>
    <p:sldId id="709" r:id="rId33"/>
    <p:sldId id="580" r:id="rId34"/>
    <p:sldId id="504" r:id="rId35"/>
    <p:sldId id="505" r:id="rId36"/>
    <p:sldId id="50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26C8C59-5E13-48B5-A531-98F6AB9FD015}">
          <p14:sldIdLst>
            <p14:sldId id="274"/>
            <p14:sldId id="619"/>
          </p14:sldIdLst>
        </p14:section>
        <p14:section name="Графичен потребителски интерфейс" id="{1D3306E6-F143-4A5D-84BE-A5BA3928F24F}">
          <p14:sldIdLst>
            <p14:sldId id="611"/>
            <p14:sldId id="612"/>
            <p14:sldId id="688"/>
          </p14:sldIdLst>
        </p14:section>
        <p14:section name="Windows Forms - въведение" id="{9C974183-0F4E-4053-BEA5-DFDA11F87835}">
          <p14:sldIdLst>
            <p14:sldId id="714"/>
            <p14:sldId id="689"/>
            <p14:sldId id="690"/>
            <p14:sldId id="716"/>
            <p14:sldId id="717"/>
            <p14:sldId id="718"/>
            <p14:sldId id="721"/>
            <p14:sldId id="695"/>
            <p14:sldId id="697"/>
            <p14:sldId id="719"/>
            <p14:sldId id="696"/>
            <p14:sldId id="720"/>
            <p14:sldId id="700"/>
            <p14:sldId id="692"/>
            <p14:sldId id="699"/>
            <p14:sldId id="691"/>
            <p14:sldId id="722"/>
          </p14:sldIdLst>
        </p14:section>
        <p14:section name="Суматор" id="{1CD16522-16D6-427F-A6CC-A12B971D589B}">
          <p14:sldIdLst>
            <p14:sldId id="701"/>
            <p14:sldId id="703"/>
            <p14:sldId id="706"/>
            <p14:sldId id="723"/>
            <p14:sldId id="724"/>
          </p14:sldIdLst>
        </p14:section>
        <p14:section name="Конвертор за мерни единици" id="{7A79BB53-70B7-499E-B516-B8824D34860B}">
          <p14:sldIdLst>
            <p14:sldId id="704"/>
            <p14:sldId id="705"/>
            <p14:sldId id="708"/>
            <p14:sldId id="710"/>
            <p14:sldId id="709"/>
          </p14:sldIdLst>
        </p14:section>
        <p14:section name="Обобщение" id="{4A7663E7-BBBB-4BAC-8077-5D1A320598BD}">
          <p14:sldIdLst>
            <p14:sldId id="580"/>
            <p14:sldId id="50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9" autoAdjust="0"/>
    <p:restoredTop sz="95270" autoAdjust="0"/>
  </p:normalViewPr>
  <p:slideViewPr>
    <p:cSldViewPr showGuides="1">
      <p:cViewPr varScale="1">
        <p:scale>
          <a:sx n="152" d="100"/>
          <a:sy n="152" d="100"/>
        </p:scale>
        <p:origin x="328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2400" y="7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14.03.23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8F7C52D-7DAE-48EE-AF4B-82B385313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090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39391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49439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8538354-B696-480A-9C9C-21C1195F1A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1254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FAFC322-A821-4ED1-B86A-429BF73C1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32936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F381745-8575-4B7C-9CC1-85A9038DF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82318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09C5ADD-2DB4-43B0-B70D-43360D545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0929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181416F-E786-4D4A-9038-1A3D25014B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783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3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9811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4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1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8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7" name="Slide Body Text">
            <a:extLst>
              <a:ext uri="{FF2B5EF4-FFF2-40B4-BE49-F238E27FC236}">
                <a16:creationId xmlns:a16="http://schemas.microsoft.com/office/drawing/2014/main" id="{1E60575F-8475-4C78-97A7-27D7891D2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15" name="Code Box">
            <a:extLst>
              <a:ext uri="{FF2B5EF4-FFF2-40B4-BE49-F238E27FC236}">
                <a16:creationId xmlns:a16="http://schemas.microsoft.com/office/drawing/2014/main" id="{29C63EC2-5578-406B-8C2A-23FDE6C14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318684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7" r:id="rId4"/>
    <p:sldLayoutId id="2147483679" r:id="rId5"/>
    <p:sldLayoutId id="2147483680" r:id="rId6"/>
    <p:sldLayoutId id="2147483688" r:id="rId7"/>
    <p:sldLayoutId id="2147483684" r:id="rId8"/>
    <p:sldLayoutId id="2147483690" r:id="rId9"/>
    <p:sldLayoutId id="2147483683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hyperlink" Target="https://softuni.b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s://softuni.foundatio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6000" y="1269000"/>
            <a:ext cx="11520000" cy="990000"/>
          </a:xfrm>
        </p:spPr>
        <p:txBody>
          <a:bodyPr>
            <a:normAutofit/>
          </a:bodyPr>
          <a:lstStyle/>
          <a:p>
            <a:r>
              <a:rPr lang="bg-BG" dirty="0"/>
              <a:t>Въведение в </a:t>
            </a:r>
            <a:r>
              <a:rPr lang="en-US" dirty="0"/>
              <a:t>Windows Forms. </a:t>
            </a:r>
            <a:r>
              <a:rPr lang="bg-BG" dirty="0"/>
              <a:t>Форми, контроли, събития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Графични приложения (</a:t>
            </a:r>
            <a:r>
              <a:rPr lang="en-US" dirty="0"/>
              <a:t>GUI Apps)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5008" y="6182061"/>
            <a:ext cx="1841560" cy="351662"/>
          </a:xfrm>
        </p:spPr>
        <p:txBody>
          <a:bodyPr/>
          <a:lstStyle/>
          <a:p>
            <a:r>
              <a:rPr lang="en-US" sz="1799">
                <a:hlinkClick r:id="rId3"/>
              </a:rPr>
              <a:t>https://softuni.bg</a:t>
            </a:r>
            <a:endParaRPr lang="en-US" sz="1799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642529" y="5915476"/>
            <a:ext cx="2949981" cy="382688"/>
          </a:xfrm>
        </p:spPr>
        <p:txBody>
          <a:bodyPr/>
          <a:lstStyle/>
          <a:p>
            <a:r>
              <a:rPr lang="bg-BG" dirty="0"/>
              <a:t>Софтуерен университет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3975" y="4876551"/>
            <a:ext cx="2949981" cy="506408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74" y="5368363"/>
            <a:ext cx="3174920" cy="444420"/>
          </a:xfrm>
        </p:spPr>
        <p:txBody>
          <a:bodyPr/>
          <a:lstStyle/>
          <a:p>
            <a:r>
              <a:rPr lang="bg-BG" noProof="1"/>
              <a:t>Преподавателски</a:t>
            </a:r>
            <a:r>
              <a:rPr lang="bg-BG" dirty="0"/>
              <a:t> екип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912EAF-E79A-F780-2417-B03A8B1F1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" r="734" b="2292"/>
          <a:stretch/>
        </p:blipFill>
        <p:spPr>
          <a:xfrm>
            <a:off x="3351000" y="2142521"/>
            <a:ext cx="4635000" cy="28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Задайте смислено име на приложението, което описва неговата цел – например </a:t>
            </a:r>
            <a:r>
              <a:rPr lang="en-US" sz="2900" dirty="0" err="1"/>
              <a:t>DateTimeInfoApp</a:t>
            </a:r>
            <a:endParaRPr lang="en-US" sz="2900" dirty="0"/>
          </a:p>
          <a:p>
            <a:r>
              <a:rPr lang="bg-BG" sz="2900" dirty="0"/>
              <a:t>Натиснете </a:t>
            </a:r>
            <a:r>
              <a:rPr lang="en-US" sz="2900" dirty="0"/>
              <a:t>[Next] -&gt; [Create]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1378B-E5B1-E0A3-EBB5-24F7E794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3017768"/>
            <a:ext cx="4158492" cy="34969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48C2F-D6B0-2D5C-CDD6-7D2280B2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80" y="3746354"/>
            <a:ext cx="3477347" cy="20397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BFD0606-8E0C-CF26-FA0D-0BDDA1498B8A}"/>
              </a:ext>
            </a:extLst>
          </p:cNvPr>
          <p:cNvSpPr/>
          <p:nvPr/>
        </p:nvSpPr>
        <p:spPr bwMode="auto">
          <a:xfrm>
            <a:off x="5691000" y="4496225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Важно е след създаване на проекта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</a:t>
            </a:r>
            <a:r>
              <a:rPr lang="bg-BG" sz="2800" dirty="0"/>
              <a:t>, така че то да </a:t>
            </a:r>
            <a:r>
              <a:rPr lang="bg-BG" sz="2800" b="1" dirty="0">
                <a:solidFill>
                  <a:schemeClr val="bg1"/>
                </a:solidFill>
              </a:rPr>
              <a:t>описва нейната цел</a:t>
            </a:r>
            <a:endParaRPr lang="en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на формата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C0C2F-93B3-C7A7-F84A-05693DA9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00" y="2664000"/>
            <a:ext cx="5182043" cy="33155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388850" y="4096763"/>
            <a:ext cx="495000" cy="45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7C1901-D0D7-0B17-4CD9-F7DB6A4B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5"/>
          <a:stretch/>
        </p:blipFill>
        <p:spPr>
          <a:xfrm>
            <a:off x="7259657" y="2932163"/>
            <a:ext cx="4123995" cy="27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 </a:t>
            </a:r>
            <a:r>
              <a:rPr lang="bg-BG" sz="2800" dirty="0"/>
              <a:t>в лентата на самия прозорец на приложението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Промяна на името на формата в прозореца</a:t>
            </a:r>
            <a:endParaRPr lang="en-B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941217" y="4166068"/>
            <a:ext cx="495000" cy="45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81E4B-2056-CC69-9EB9-16C4E6001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0" y="2394000"/>
            <a:ext cx="5805000" cy="39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C029A-2300-DBE9-6D1D-BF2D84088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" t="2056" b="1359"/>
          <a:stretch/>
        </p:blipFill>
        <p:spPr>
          <a:xfrm>
            <a:off x="7921434" y="2712129"/>
            <a:ext cx="3645682" cy="3357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136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F72B-0ABF-6273-037E-C2100EE11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DDE7-DC45-E0CC-D92B-11D3C10DC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78" y="1255384"/>
            <a:ext cx="12120444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</a:p>
          <a:p>
            <a:pPr lvl="1"/>
            <a:r>
              <a:rPr lang="en-US" sz="2800" dirty="0"/>
              <a:t>Toolbox</a:t>
            </a:r>
            <a:endParaRPr lang="bg-BG" sz="2800" dirty="0"/>
          </a:p>
          <a:p>
            <a:pPr lvl="2"/>
            <a:r>
              <a:rPr lang="bg-BG" sz="2800" dirty="0"/>
              <a:t>Меню, от което можем да изберем какви </a:t>
            </a:r>
            <a:br>
              <a:rPr lang="en-US" sz="2800" dirty="0"/>
            </a:br>
            <a:r>
              <a:rPr lang="bg-BG" sz="2800" b="1" dirty="0">
                <a:solidFill>
                  <a:schemeClr val="bg1"/>
                </a:solidFill>
              </a:rPr>
              <a:t>контроли</a:t>
            </a:r>
            <a:r>
              <a:rPr lang="bg-BG" sz="2800" dirty="0"/>
              <a:t> да добавим към формата</a:t>
            </a:r>
            <a:endParaRPr lang="en-US" sz="2800" dirty="0"/>
          </a:p>
          <a:p>
            <a:pPr lvl="2"/>
            <a:r>
              <a:rPr lang="bg-BG" sz="2800" dirty="0"/>
              <a:t>За да го отворите, изберете менюто</a:t>
            </a:r>
            <a:br>
              <a:rPr lang="bg-BG" sz="2800" dirty="0"/>
            </a:br>
            <a:r>
              <a:rPr lang="en-US" sz="2800" b="1" dirty="0">
                <a:solidFill>
                  <a:schemeClr val="bg1"/>
                </a:solidFill>
              </a:rPr>
              <a:t>View -&gt; Toolbox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38C2E-EA69-3623-1DAB-0AFD07C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Windows Form Designer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8A24-4FD9-330E-2784-3C83F5F9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500" y="1680780"/>
            <a:ext cx="4161000" cy="46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коя контрола </a:t>
            </a:r>
            <a:r>
              <a:rPr lang="bg-BG" sz="2800" dirty="0"/>
              <a:t>искаме да добавим и я </a:t>
            </a:r>
            <a:r>
              <a:rPr lang="bg-BG" sz="2800" b="1" dirty="0" err="1">
                <a:solidFill>
                  <a:schemeClr val="bg1"/>
                </a:solidFill>
              </a:rPr>
              <a:t>дропваме</a:t>
            </a:r>
            <a:r>
              <a:rPr lang="bg-BG" sz="2800" b="1" dirty="0">
                <a:solidFill>
                  <a:schemeClr val="bg1"/>
                </a:solidFill>
              </a:rPr>
              <a:t> във формата</a:t>
            </a:r>
            <a:endParaRPr lang="en-US" sz="2800" b="1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endParaRPr lang="bg-BG" sz="2800" dirty="0"/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72CB-5288-9323-4EF2-1299E6F56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8"/>
          <a:stretch/>
        </p:blipFill>
        <p:spPr>
          <a:xfrm>
            <a:off x="3261095" y="1975500"/>
            <a:ext cx="5669810" cy="4680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50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228484"/>
            <a:ext cx="1234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/>
              <a:t>2. 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-&gt;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bg-BG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BAA7CF0-2AFA-0ABE-747A-1A2D77CD19FB}"/>
              </a:ext>
            </a:extLst>
          </p:cNvPr>
          <p:cNvSpPr/>
          <p:nvPr/>
        </p:nvSpPr>
        <p:spPr bwMode="auto">
          <a:xfrm>
            <a:off x="7043280" y="4144241"/>
            <a:ext cx="585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753F-B8EC-090B-20A8-9532252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b="795"/>
          <a:stretch/>
        </p:blipFill>
        <p:spPr>
          <a:xfrm>
            <a:off x="7986570" y="2699741"/>
            <a:ext cx="3654514" cy="3401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A2486-7144-6254-681C-BC89A430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6" y="2380889"/>
            <a:ext cx="5911200" cy="40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AF595-ADFE-F4EE-5073-AC6D254C6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CFE0-F95F-E043-98BD-942EA0F8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зададете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 „За какво служи тази форма/контрола?“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46036-87CF-2584-691D-70996131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Задавайте описателни имена на променливите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B4300-5445-835E-9FF3-8B520FCC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000" y="4194000"/>
            <a:ext cx="9135000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inputCity, dropdownCountry</a:t>
            </a:r>
          </a:p>
        </p:txBody>
      </p:sp>
      <p:pic>
        <p:nvPicPr>
          <p:cNvPr id="6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02D4B371-D07C-E81F-72E2-7F484C9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380" y="4185165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4657A0B-9455-132D-CC8B-E0DA55A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668" y="5236493"/>
            <a:ext cx="9135000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8" name="Picture 7" descr="approve, block, cancel, delete, reject icon">
            <a:extLst>
              <a:ext uri="{FF2B5EF4-FFF2-40B4-BE49-F238E27FC236}">
                <a16:creationId xmlns:a16="http://schemas.microsoft.com/office/drawing/2014/main" id="{B9FC1100-79FD-11F7-B316-7A8C4BE1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51" y="5231333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0" dirty="0"/>
              <a:t>3</a:t>
            </a:r>
            <a:r>
              <a:rPr lang="bg-BG" sz="2900" dirty="0"/>
              <a:t>. Променяме </a:t>
            </a:r>
            <a:r>
              <a:rPr lang="bg-BG" sz="2900" b="1" dirty="0">
                <a:solidFill>
                  <a:schemeClr val="bg1"/>
                </a:solidFill>
              </a:rPr>
              <a:t>текста</a:t>
            </a:r>
            <a:r>
              <a:rPr lang="bg-BG" sz="2900" dirty="0"/>
              <a:t> на бутона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0E8D0DE-E94A-B6C8-B37A-42AE2A6C0C5D}"/>
              </a:ext>
            </a:extLst>
          </p:cNvPr>
          <p:cNvSpPr/>
          <p:nvPr/>
        </p:nvSpPr>
        <p:spPr bwMode="auto">
          <a:xfrm>
            <a:off x="6934867" y="3962808"/>
            <a:ext cx="658965" cy="58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C1D0-A538-E436-F0F3-008D7C16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1"/>
          <a:stretch/>
        </p:blipFill>
        <p:spPr>
          <a:xfrm>
            <a:off x="600028" y="2214000"/>
            <a:ext cx="5987647" cy="408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AF964-3612-1762-60D4-46E0544F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024" y="2401108"/>
            <a:ext cx="3708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2DB4-3102-8E92-F55B-810B80320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2A21-E23C-6B71-084F-CB17AF90A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-&gt; Start Without Debugging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90CE0-3223-EE15-4328-047E56D8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239BB-913C-6073-8F19-5F5757B84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"/>
          <a:stretch/>
        </p:blipFill>
        <p:spPr>
          <a:xfrm>
            <a:off x="8031000" y="3573412"/>
            <a:ext cx="3422884" cy="2019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D1A20-848D-071B-D47E-951B93F7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00" y="2659125"/>
            <a:ext cx="5578183" cy="384787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FA3938-22D1-D92E-0216-0BAD124A5688}"/>
              </a:ext>
            </a:extLst>
          </p:cNvPr>
          <p:cNvSpPr/>
          <p:nvPr/>
        </p:nvSpPr>
        <p:spPr bwMode="auto">
          <a:xfrm>
            <a:off x="6965759" y="4290562"/>
            <a:ext cx="643664" cy="58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475A4-D16A-E1CE-87D2-B0D69D635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1AE6-9368-151B-8FE7-EDD3FC815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Какво е събитие?</a:t>
            </a:r>
            <a:endParaRPr lang="en-US" dirty="0"/>
          </a:p>
          <a:p>
            <a:r>
              <a:rPr lang="bg-BG" dirty="0"/>
              <a:t>Защо и как се хваща </a:t>
            </a:r>
            <a:r>
              <a:rPr lang="en-US" dirty="0" err="1"/>
              <a:t>Form.Load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E695-F73B-61A7-6761-7CD5D08A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5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Какво е графичен потребителски интерфейс (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Въведение в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Основни контроли: </a:t>
            </a:r>
            <a:r>
              <a:rPr 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Form, Button</a:t>
            </a:r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Label, </a:t>
            </a:r>
            <a:r>
              <a:rPr lang="en-US" sz="3199" dirty="0" err="1">
                <a:latin typeface="Calibri" panose="020F0502020204030204" pitchFamily="34" charset="0"/>
                <a:cs typeface="Calibri" panose="020F0502020204030204" pitchFamily="34" charset="0"/>
              </a:rPr>
              <a:t>TextBox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Примерни приложения: </a:t>
            </a:r>
          </a:p>
          <a:p>
            <a:pPr lvl="1"/>
            <a:r>
              <a:rPr lang="bg-BG" sz="2999" dirty="0">
                <a:latin typeface="Calibri" panose="020F0502020204030204" pitchFamily="34" charset="0"/>
                <a:cs typeface="Calibri" panose="020F0502020204030204" pitchFamily="34" charset="0"/>
              </a:rPr>
              <a:t>Сумиране на 2 числа</a:t>
            </a:r>
          </a:p>
          <a:p>
            <a:pPr lvl="1"/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мерни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 единици</a:t>
            </a:r>
          </a:p>
          <a:p>
            <a:r>
              <a:rPr lang="bg-BG" sz="3599" dirty="0">
                <a:latin typeface="Calibri" panose="020F0502020204030204" pitchFamily="34" charset="0"/>
                <a:cs typeface="Calibri" panose="020F0502020204030204" pitchFamily="34" charset="0"/>
              </a:rPr>
              <a:t>Други контроли: падащ списък, </a:t>
            </a:r>
            <a:r>
              <a:rPr lang="en-US" sz="3599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35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599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bg-BG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C93F898-4B2E-4244-8B57-AC60CE618B5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AD320-5C78-9259-BAA2-FA87476C7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B759-18DA-96F4-F423-4E18A8BDD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900" dirty="0"/>
              <a:t>За да </a:t>
            </a:r>
            <a:r>
              <a:rPr lang="bg-BG" sz="2900" b="1" dirty="0">
                <a:solidFill>
                  <a:schemeClr val="bg1"/>
                </a:solidFill>
              </a:rPr>
              <a:t>хванете</a:t>
            </a:r>
            <a:r>
              <a:rPr lang="bg-BG" sz="2900" dirty="0"/>
              <a:t> </a:t>
            </a:r>
            <a:r>
              <a:rPr lang="en-US" sz="2900" dirty="0"/>
              <a:t>Button.Click</a:t>
            </a:r>
            <a:r>
              <a:rPr lang="bg-BG" sz="2900" dirty="0"/>
              <a:t>, изберете свойството </a:t>
            </a:r>
            <a:r>
              <a:rPr lang="en-US" sz="2900" b="1" dirty="0">
                <a:solidFill>
                  <a:schemeClr val="bg1"/>
                </a:solidFill>
              </a:rPr>
              <a:t>Click</a:t>
            </a:r>
            <a:r>
              <a:rPr lang="en-US" sz="2900" dirty="0"/>
              <a:t> </a:t>
            </a:r>
            <a:r>
              <a:rPr lang="bg-BG" sz="2900" dirty="0"/>
              <a:t>от менюто </a:t>
            </a:r>
            <a:r>
              <a:rPr lang="en-US" sz="2900" b="1" dirty="0">
                <a:solidFill>
                  <a:schemeClr val="bg1"/>
                </a:solidFill>
              </a:rPr>
              <a:t>Properties</a:t>
            </a:r>
            <a:r>
              <a:rPr lang="en-US" sz="2900" dirty="0"/>
              <a:t> </a:t>
            </a:r>
            <a:r>
              <a:rPr lang="bg-BG" sz="2900" dirty="0"/>
              <a:t>и задайте </a:t>
            </a:r>
            <a:r>
              <a:rPr lang="bg-BG" sz="2900" b="1" dirty="0">
                <a:solidFill>
                  <a:schemeClr val="bg1"/>
                </a:solidFill>
              </a:rPr>
              <a:t>име на функция</a:t>
            </a:r>
            <a:r>
              <a:rPr lang="bg-BG" sz="2900" dirty="0"/>
              <a:t>, която да се изпълнява при клик.</a:t>
            </a:r>
            <a:endParaRPr lang="en-US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54D5F-7406-D6CA-1964-EA0B2E9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809FB-4507-5EE4-6625-320BF669F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7"/>
          <a:stretch/>
        </p:blipFill>
        <p:spPr>
          <a:xfrm>
            <a:off x="541024" y="2484000"/>
            <a:ext cx="5939999" cy="40970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46FEB5-D8A3-C58C-B9DD-066D1D24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699" y="2718336"/>
            <a:ext cx="3844229" cy="35266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41702-DD24-AF51-00A2-49E81393E285}"/>
              </a:ext>
            </a:extLst>
          </p:cNvPr>
          <p:cNvSpPr/>
          <p:nvPr/>
        </p:nvSpPr>
        <p:spPr bwMode="auto">
          <a:xfrm>
            <a:off x="6841024" y="4189144"/>
            <a:ext cx="619400" cy="58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70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A732F-96B8-1FBC-1EF2-E9ACBE9C9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F82-CDD0-3D6D-166E-315A4FBC9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Autofit/>
          </a:bodyPr>
          <a:lstStyle/>
          <a:p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файл, намерете метода с име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 добавете следния код: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bg-BG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bg-BG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bg-BG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bg-BG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bg-BG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клик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 върху бутона като текст ще се визуализира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3E153-C4CC-67E3-4275-F1B006D9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3319CA-24AA-7BAB-775B-382EC1A8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2394000"/>
            <a:ext cx="10732500" cy="2640723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2E644-E3AE-2D73-2434-B1092E6A7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A12DD-A865-EAD9-FB6C-CCFCC6C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1365-5FDE-32B1-3F03-D54AB0E8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3696" r="2254" b="5709"/>
          <a:stretch/>
        </p:blipFill>
        <p:spPr>
          <a:xfrm>
            <a:off x="502193" y="2398690"/>
            <a:ext cx="4833451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F238-6724-D6D4-336D-0D8D6EC09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6619459" y="2398690"/>
            <a:ext cx="5070348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CC05F2-7855-3F67-DF4E-8CE9A3351060}"/>
              </a:ext>
            </a:extLst>
          </p:cNvPr>
          <p:cNvSpPr/>
          <p:nvPr/>
        </p:nvSpPr>
        <p:spPr bwMode="auto">
          <a:xfrm>
            <a:off x="5572542" y="3388690"/>
            <a:ext cx="810000" cy="58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15A688E2-5945-0649-25F7-CA58372A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0" y="3582285"/>
            <a:ext cx="782810" cy="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сумиране на 2 числа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bg-BG" dirty="0"/>
          </a:p>
        </p:txBody>
      </p:sp>
      <p:sp>
        <p:nvSpPr>
          <p:cNvPr id="7" name="Plus 6">
            <a:extLst>
              <a:ext uri="{FF2B5EF4-FFF2-40B4-BE49-F238E27FC236}">
                <a16:creationId xmlns:a16="http://schemas.microsoft.com/office/drawing/2014/main" id="{D9C2622B-1702-D8A4-4401-71AC43A95DE2}"/>
              </a:ext>
            </a:extLst>
          </p:cNvPr>
          <p:cNvSpPr/>
          <p:nvPr/>
        </p:nvSpPr>
        <p:spPr bwMode="auto">
          <a:xfrm>
            <a:off x="5128500" y="1674000"/>
            <a:ext cx="1935000" cy="1935000"/>
          </a:xfrm>
          <a:prstGeom prst="mathPlus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80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намира сумата на две числа, въведени от потребителя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81DBD4-6107-65A1-CB69-A7B8BCD6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3429000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DB6007-2767-09CE-879E-D668A5758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FE0CB-5CD7-8F27-258B-DEAD887B5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Форма за суматора</a:t>
            </a:r>
          </a:p>
          <a:p>
            <a:pPr lvl="1"/>
            <a:r>
              <a:rPr lang="bg-BG" dirty="0"/>
              <a:t>3 текстови полета (</a:t>
            </a:r>
            <a:r>
              <a:rPr lang="en-US" dirty="0" err="1"/>
              <a:t>textBox</a:t>
            </a:r>
            <a:r>
              <a:rPr lang="en-US" dirty="0"/>
              <a:t>)</a:t>
            </a:r>
            <a:endParaRPr lang="bg-BG" dirty="0"/>
          </a:p>
          <a:p>
            <a:pPr lvl="2"/>
            <a:r>
              <a:rPr lang="bg-BG" dirty="0"/>
              <a:t>Първо число</a:t>
            </a:r>
          </a:p>
          <a:p>
            <a:pPr lvl="2"/>
            <a:r>
              <a:rPr lang="bg-BG" dirty="0"/>
              <a:t>Второ число</a:t>
            </a:r>
          </a:p>
          <a:p>
            <a:pPr lvl="2"/>
            <a:r>
              <a:rPr lang="bg-BG" dirty="0"/>
              <a:t>Резултат</a:t>
            </a:r>
          </a:p>
          <a:p>
            <a:pPr lvl="1"/>
            <a:r>
              <a:rPr lang="bg-BG" dirty="0"/>
              <a:t>2 табели (</a:t>
            </a:r>
            <a:r>
              <a:rPr lang="en-US" dirty="0"/>
              <a:t>labels</a:t>
            </a:r>
            <a:r>
              <a:rPr lang="bg-BG" dirty="0"/>
              <a:t>)</a:t>
            </a:r>
          </a:p>
          <a:p>
            <a:pPr lvl="2"/>
            <a:r>
              <a:rPr lang="bg-BG" dirty="0"/>
              <a:t>Знака </a:t>
            </a:r>
            <a:r>
              <a:rPr lang="en-US" dirty="0"/>
              <a:t>”+”</a:t>
            </a:r>
          </a:p>
          <a:p>
            <a:pPr lvl="2"/>
            <a:r>
              <a:rPr lang="bg-BG" dirty="0"/>
              <a:t>Знака </a:t>
            </a:r>
            <a:r>
              <a:rPr lang="en-US" dirty="0"/>
              <a:t>“=“</a:t>
            </a:r>
            <a:endParaRPr lang="bg-BG" dirty="0"/>
          </a:p>
          <a:p>
            <a:pPr lvl="1"/>
            <a:r>
              <a:rPr lang="bg-BG" dirty="0"/>
              <a:t>Бутон за изчисляване на резултата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17C96A-3F0B-EC53-779B-49ABFB56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Необходими компоненти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bg-BG" dirty="0"/>
              <a:t>Създайте нов</a:t>
            </a:r>
            <a:r>
              <a:rPr lang="en-US" dirty="0"/>
              <a:t> Windows Forms </a:t>
            </a:r>
            <a:r>
              <a:rPr lang="bg-BG" dirty="0"/>
              <a:t>проект и му задайте подходящо име (например </a:t>
            </a:r>
            <a:r>
              <a:rPr lang="en-US" dirty="0"/>
              <a:t>”SummatorApp”)</a:t>
            </a:r>
          </a:p>
          <a:p>
            <a:pPr marL="514350" indent="-514350">
              <a:buAutoNum type="arabicPeriod"/>
            </a:pPr>
            <a:r>
              <a:rPr lang="bg-BG" dirty="0"/>
              <a:t>Преименувайте формата и променете текста в лентата на прозореца</a:t>
            </a:r>
          </a:p>
          <a:p>
            <a:pPr marL="514350" indent="-514350">
              <a:buAutoNum type="arabicPeriod"/>
            </a:pPr>
            <a:r>
              <a:rPr lang="bg-BG" dirty="0"/>
              <a:t>Добавете три полета – за въвеждане на първо събираемо, второ събираемо и за сбора от числата</a:t>
            </a:r>
          </a:p>
          <a:p>
            <a:pPr marL="514350" indent="-514350">
              <a:buAutoNum type="arabicPeriod"/>
            </a:pPr>
            <a:r>
              <a:rPr lang="bg-BG" dirty="0"/>
              <a:t>Добавете два </a:t>
            </a:r>
            <a:r>
              <a:rPr lang="en-US" dirty="0"/>
              <a:t>label-</a:t>
            </a:r>
            <a:r>
              <a:rPr lang="bg-BG" dirty="0"/>
              <a:t>а – за знаците </a:t>
            </a:r>
            <a:r>
              <a:rPr lang="en-US" dirty="0"/>
              <a:t>“+” </a:t>
            </a:r>
            <a:r>
              <a:rPr lang="bg-BG" dirty="0"/>
              <a:t>и </a:t>
            </a:r>
            <a:r>
              <a:rPr lang="en-US" dirty="0"/>
              <a:t>“=“</a:t>
            </a:r>
          </a:p>
          <a:p>
            <a:pPr marL="514350" indent="-514350">
              <a:buAutoNum type="arabicPeriod"/>
            </a:pPr>
            <a:r>
              <a:rPr lang="bg-BG" dirty="0"/>
              <a:t>Добавете бутон за изчисляване на резултата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6026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ВАЖНО: при създаване на всеки от изброените елементи не забравяйте да промените неговото име</a:t>
            </a:r>
          </a:p>
          <a:p>
            <a:pPr marL="0" indent="0">
              <a:buNone/>
            </a:pPr>
            <a:r>
              <a:rPr lang="bg-BG" sz="3000" dirty="0"/>
              <a:t>6.</a:t>
            </a:r>
            <a:r>
              <a:rPr lang="en-US" sz="3000" dirty="0"/>
              <a:t> </a:t>
            </a:r>
            <a:r>
              <a:rPr lang="bg-BG" sz="3000" dirty="0"/>
              <a:t>Хванете събитието </a:t>
            </a:r>
            <a:r>
              <a:rPr lang="en-US" sz="3000" dirty="0"/>
              <a:t>Click</a:t>
            </a:r>
            <a:r>
              <a:rPr lang="bg-BG" sz="3000" dirty="0"/>
              <a:t> на бутона за изчисляване на резултата</a:t>
            </a:r>
            <a:r>
              <a:rPr lang="en-US" sz="3000" dirty="0"/>
              <a:t> </a:t>
            </a:r>
            <a:r>
              <a:rPr lang="bg-BG" sz="3000" dirty="0"/>
              <a:t>и добавете </a:t>
            </a:r>
            <a:r>
              <a:rPr lang="en-US" sz="3000" dirty="0"/>
              <a:t>handler, </a:t>
            </a:r>
            <a:r>
              <a:rPr lang="bg-BG" sz="3000" dirty="0"/>
              <a:t>който да визуализира резултата в съответния </a:t>
            </a:r>
            <a:r>
              <a:rPr lang="en-US" sz="3000" dirty="0"/>
              <a:t>textbox: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(2)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FA54A-6586-B439-D0AB-6980C1E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412" y="3609888"/>
            <a:ext cx="10391175" cy="303512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537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398309"/>
            <a:ext cx="10961783" cy="1149183"/>
          </a:xfrm>
        </p:spPr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конвертиране различни мерни единици (мм, см, м, км)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436733"/>
            <a:ext cx="10961783" cy="768084"/>
          </a:xfrm>
        </p:spPr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bg-BG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F19B805-5606-BB12-2E6A-0B7B7D2C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24156">
            <a:off x="4588500" y="1188382"/>
            <a:ext cx="3015000" cy="30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извършва следните преходи между мерни единици:</a:t>
            </a:r>
          </a:p>
          <a:p>
            <a:pPr lvl="1"/>
            <a:r>
              <a:rPr lang="bg-BG" dirty="0"/>
              <a:t>мм -&gt; см</a:t>
            </a:r>
          </a:p>
          <a:p>
            <a:pPr lvl="1"/>
            <a:r>
              <a:rPr lang="bg-BG" dirty="0"/>
              <a:t>мм -&gt; м</a:t>
            </a:r>
          </a:p>
          <a:p>
            <a:pPr lvl="1"/>
            <a:r>
              <a:rPr lang="bg-BG" dirty="0"/>
              <a:t>см -&gt; мм</a:t>
            </a:r>
          </a:p>
          <a:p>
            <a:pPr lvl="1"/>
            <a:r>
              <a:rPr lang="bg-BG" dirty="0"/>
              <a:t>см -&gt; м</a:t>
            </a:r>
          </a:p>
          <a:p>
            <a:pPr lvl="1"/>
            <a:r>
              <a:rPr lang="bg-BG" dirty="0"/>
              <a:t>м -&gt; мм</a:t>
            </a:r>
          </a:p>
          <a:p>
            <a:pPr lvl="1"/>
            <a:r>
              <a:rPr lang="bg-BG" dirty="0"/>
              <a:t>м -&gt; см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Графичен потребителски интерфейс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Какво е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GUI?</a:t>
            </a:r>
            <a:endParaRPr lang="bg-BG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DB6007-2767-09CE-879E-D668A5758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FE0CB-5CD7-8F27-258B-DEAD887B5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Първо: какво искаме да постигнем </a:t>
            </a:r>
            <a:r>
              <a:rPr lang="en-US" dirty="0"/>
              <a:t>(screenshots)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17C96A-3F0B-EC53-779B-49ABFB56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B40709-9BB2-2366-CE2C-2DA632B2B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5DE68-2703-4355-D97A-7FD0E515A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Форма</a:t>
            </a:r>
          </a:p>
          <a:p>
            <a:pPr lvl="1"/>
            <a:r>
              <a:rPr lang="bg-BG" dirty="0"/>
              <a:t>Поле за въвеждане на оригиналната стойност</a:t>
            </a:r>
          </a:p>
          <a:p>
            <a:pPr lvl="1"/>
            <a:r>
              <a:rPr lang="bg-BG" dirty="0"/>
              <a:t>Падащо меню за избор на оригиналната мерна единица</a:t>
            </a:r>
          </a:p>
          <a:p>
            <a:pPr lvl="1"/>
            <a:r>
              <a:rPr lang="bg-BG" dirty="0"/>
              <a:t>Падащо меню за избор на мерната единица, към която да се конвертира числото</a:t>
            </a:r>
          </a:p>
          <a:p>
            <a:pPr lvl="1"/>
            <a:r>
              <a:rPr lang="bg-BG" dirty="0"/>
              <a:t>Бутон за стартиране на прехода</a:t>
            </a:r>
          </a:p>
          <a:p>
            <a:pPr lvl="1"/>
            <a:r>
              <a:rPr lang="bg-BG" dirty="0"/>
              <a:t>Поле за резултата от прехода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D977CA-B41C-F57D-8F06-CD77581F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Необходими компоненти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9600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Стъпки за изграждане на приложението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04342" y="1298394"/>
            <a:ext cx="11583316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889414" y="1556792"/>
            <a:ext cx="10863616" cy="4834572"/>
          </a:xfrm>
          <a:prstGeom prst="rect">
            <a:avLst/>
          </a:prstGeom>
        </p:spPr>
        <p:txBody>
          <a:bodyPr vert="horz" lIns="107972" tIns="35991" rIns="107972" bIns="35991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приложенията позволяват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>
                <a:solidFill>
                  <a:schemeClr val="bg2"/>
                </a:solidFill>
              </a:rPr>
              <a:t> с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компютъра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Използваме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bg-BG" sz="3200" dirty="0">
                <a:solidFill>
                  <a:schemeClr val="bg2"/>
                </a:solidFill>
              </a:rPr>
              <a:t>за да създаваме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Съществуват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 вида</a:t>
            </a:r>
            <a:r>
              <a:rPr lang="bg-BG" sz="3200" dirty="0">
                <a:solidFill>
                  <a:schemeClr val="bg2"/>
                </a:solidFill>
              </a:rPr>
              <a:t> компоненти 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Форми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Контроли</a:t>
            </a:r>
            <a:endParaRPr lang="en-US" sz="30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Можем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>
                <a:solidFill>
                  <a:schemeClr val="bg2"/>
                </a:solidFill>
              </a:rPr>
              <a:t> и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bg2"/>
                </a:solidFill>
              </a:rPr>
              <a:t> различни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bg2"/>
                </a:solidFill>
              </a:rPr>
              <a:t> от страна на потребителя</a:t>
            </a:r>
            <a:endParaRPr lang="bg-BG" sz="28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43B3AAD-7217-489F-94C1-8EAF2B14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10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876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42BD778-7E1C-4467-A38A-AF8A2C49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3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4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5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6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EC08E1-B99A-4A53-9AA7-62823CF1EB0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CC2AE19F-5DF1-49AD-8906-CA7D78A8D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167187"/>
            <a:ext cx="10129234" cy="5546589"/>
          </a:xfrm>
        </p:spPr>
        <p:txBody>
          <a:bodyPr>
            <a:normAutofit lnSpcReduction="10000"/>
          </a:bodyPr>
          <a:lstStyle/>
          <a:p>
            <a:r>
              <a:rPr lang="bg-BG" sz="3599" dirty="0"/>
              <a:t>Потребителски интерфейс (</a:t>
            </a:r>
            <a:r>
              <a:rPr lang="en-US" sz="3599" dirty="0"/>
              <a:t>UI)</a:t>
            </a:r>
          </a:p>
          <a:p>
            <a:pPr lvl="1"/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i="0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bg-BG" sz="3600" dirty="0"/>
              <a:t>Графичен потребителски интерфейс (</a:t>
            </a:r>
            <a:r>
              <a:rPr lang="en-US" sz="3600" dirty="0"/>
              <a:t>GUI)</a:t>
            </a:r>
          </a:p>
          <a:p>
            <a:pPr lvl="1"/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Потребителски интерфейс, в който елементите</a:t>
            </a:r>
            <a:r>
              <a:rPr lang="en-US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 представени във вид на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графични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изображения</a:t>
            </a:r>
          </a:p>
          <a:p>
            <a:pPr lvl="2"/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Бутони</a:t>
            </a:r>
          </a:p>
          <a:p>
            <a:pPr lvl="2"/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Полета</a:t>
            </a:r>
          </a:p>
          <a:p>
            <a:pPr lvl="2"/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Списъци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DC080-6327-4781-804B-87B693B3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UI </a:t>
            </a:r>
            <a:r>
              <a:rPr lang="bg-BG" dirty="0"/>
              <a:t>и </a:t>
            </a:r>
            <a:r>
              <a:rPr lang="en-US" dirty="0"/>
              <a:t>GUI?</a:t>
            </a:r>
            <a:endParaRPr lang="bg-BG" dirty="0"/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7ABC6F3D-DC95-491B-A41A-6C83DB61CFA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bg-BG" dirty="0"/>
              <a:t>и </a:t>
            </a:r>
            <a:r>
              <a:rPr lang="en-US" dirty="0"/>
              <a:t>C#</a:t>
            </a:r>
          </a:p>
          <a:p>
            <a:pPr lvl="2"/>
            <a:r>
              <a:rPr lang="en-US" dirty="0"/>
              <a:t>Windows Forms, .NET MAUI, XAMPL </a:t>
            </a:r>
            <a:r>
              <a:rPr lang="bg-BG" dirty="0"/>
              <a:t>и </a:t>
            </a:r>
            <a:r>
              <a:rPr lang="en-US" dirty="0"/>
              <a:t>WPF</a:t>
            </a:r>
          </a:p>
          <a:p>
            <a:r>
              <a:rPr lang="en-US" dirty="0"/>
              <a:t>MacOS</a:t>
            </a:r>
          </a:p>
          <a:p>
            <a:pPr lvl="2"/>
            <a:r>
              <a:rPr lang="en-US" dirty="0"/>
              <a:t>Aqua, OpenGL, </a:t>
            </a:r>
            <a:r>
              <a:rPr lang="en-US" dirty="0" err="1"/>
              <a:t>Tcl</a:t>
            </a:r>
            <a:r>
              <a:rPr lang="en-US" dirty="0"/>
              <a:t>/Tk</a:t>
            </a:r>
          </a:p>
          <a:p>
            <a:r>
              <a:rPr lang="en-US" dirty="0"/>
              <a:t>Linux</a:t>
            </a:r>
          </a:p>
          <a:p>
            <a:pPr lvl="2"/>
            <a:r>
              <a:rPr lang="en-US" dirty="0"/>
              <a:t>Qt, FLTK, Ultimate++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Платформи за </a:t>
            </a:r>
            <a:r>
              <a:rPr lang="en-US" dirty="0"/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10631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Библиотека за създаване на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  <a:endParaRPr lang="bg-BG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168BE-3A57-358B-3508-20E99376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EFB7-EA02-20F7-12B8-DE0564392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за разработка на прозоречно-ориентиран графичен потребителски интерфейс (</a:t>
            </a:r>
            <a:r>
              <a:rPr lang="en-US" dirty="0"/>
              <a:t>GUI)</a:t>
            </a:r>
            <a:endParaRPr lang="bg-BG" dirty="0"/>
          </a:p>
          <a:p>
            <a:r>
              <a:rPr lang="bg-BG" dirty="0"/>
              <a:t>Всеки проект в </a:t>
            </a:r>
            <a:r>
              <a:rPr lang="en-US" dirty="0"/>
              <a:t>Windows Forms </a:t>
            </a:r>
            <a:r>
              <a:rPr lang="bg-BG" dirty="0"/>
              <a:t>съдържа форми и контроли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A2399-6F56-8EC8-EB27-A09F0556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dirty="0"/>
              <a:t>Windows Forms?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D556B-2AC8-5F92-C95E-FCF4BD8C9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" r="734" b="2292"/>
          <a:stretch/>
        </p:blipFill>
        <p:spPr>
          <a:xfrm>
            <a:off x="2855999" y="3318300"/>
            <a:ext cx="5220001" cy="32607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9B3C1F-11C8-E9D0-0E13-0982BE1576CA}"/>
              </a:ext>
            </a:extLst>
          </p:cNvPr>
          <p:cNvSpPr/>
          <p:nvPr/>
        </p:nvSpPr>
        <p:spPr bwMode="auto">
          <a:xfrm>
            <a:off x="9566971" y="3448765"/>
            <a:ext cx="1665000" cy="585000"/>
          </a:xfrm>
          <a:prstGeom prst="wedgeRoundRectCallout">
            <a:avLst>
              <a:gd name="adj1" fmla="val -136074"/>
              <a:gd name="adj2" fmla="val 258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4FD267-659C-2802-1D29-51BB598636DD}"/>
              </a:ext>
            </a:extLst>
          </p:cNvPr>
          <p:cNvSpPr/>
          <p:nvPr/>
        </p:nvSpPr>
        <p:spPr bwMode="auto">
          <a:xfrm>
            <a:off x="8661000" y="4941750"/>
            <a:ext cx="1926862" cy="585000"/>
          </a:xfrm>
          <a:prstGeom prst="wedgeRoundRectCallout">
            <a:avLst>
              <a:gd name="adj1" fmla="val -119543"/>
              <a:gd name="adj2" fmla="val -895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945A507-620F-AE7B-E395-7323C034A9EA}"/>
              </a:ext>
            </a:extLst>
          </p:cNvPr>
          <p:cNvSpPr/>
          <p:nvPr/>
        </p:nvSpPr>
        <p:spPr bwMode="auto">
          <a:xfrm>
            <a:off x="8661000" y="4940578"/>
            <a:ext cx="1926862" cy="585000"/>
          </a:xfrm>
          <a:prstGeom prst="wedgeRoundRectCallout">
            <a:avLst>
              <a:gd name="adj1" fmla="val -115624"/>
              <a:gd name="adj2" fmla="val -20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A09BD32-5BB6-569A-C3EF-96B6151DFF71}"/>
              </a:ext>
            </a:extLst>
          </p:cNvPr>
          <p:cNvSpPr/>
          <p:nvPr/>
        </p:nvSpPr>
        <p:spPr bwMode="auto">
          <a:xfrm>
            <a:off x="8661000" y="4939406"/>
            <a:ext cx="1926862" cy="585000"/>
          </a:xfrm>
          <a:prstGeom prst="wedgeRoundRectCallout">
            <a:avLst>
              <a:gd name="adj1" fmla="val -167869"/>
              <a:gd name="adj2" fmla="val 1442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94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F9296-5082-918A-9327-232C981C2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17444-E54E-A13A-0BD8-67EB1DB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Първото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40AB6-3446-48D1-B7D8-1B10077D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000" y="1417481"/>
            <a:ext cx="3352232" cy="1786519"/>
          </a:xfrm>
          <a:prstGeom prst="roundRect">
            <a:avLst>
              <a:gd name="adj" fmla="val 5198"/>
            </a:avLst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97EFA2-B2F9-6EFF-6D51-E5CF5567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4" y="1417481"/>
            <a:ext cx="7495786" cy="5238019"/>
          </a:xfrm>
          <a:prstGeom prst="roundRect">
            <a:avLst>
              <a:gd name="adj" fmla="val 1194"/>
            </a:avLst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08BD0F-6CA0-4BE2-A587-1C2624D8F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575" y="3668869"/>
            <a:ext cx="2228850" cy="1771650"/>
          </a:xfrm>
          <a:prstGeom prst="roundRect">
            <a:avLst>
              <a:gd name="adj" fmla="val 4350"/>
            </a:avLst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3B0684F-DCE9-1094-2004-EE2518CF1406}"/>
              </a:ext>
            </a:extLst>
          </p:cNvPr>
          <p:cNvSpPr/>
          <p:nvPr/>
        </p:nvSpPr>
        <p:spPr bwMode="auto">
          <a:xfrm>
            <a:off x="9906000" y="2394165"/>
            <a:ext cx="240000" cy="148483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 да създадете </a:t>
            </a:r>
            <a:r>
              <a:rPr lang="en-US" sz="2900" dirty="0"/>
              <a:t>Windows Forms </a:t>
            </a:r>
            <a:r>
              <a:rPr lang="bg-BG" sz="2900" dirty="0"/>
              <a:t>проект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en-US" sz="2900" dirty="0"/>
              <a:t>[Create a new project]</a:t>
            </a:r>
          </a:p>
          <a:p>
            <a:r>
              <a:rPr lang="bg-BG" sz="2900" dirty="0"/>
              <a:t>В търсачката напишете </a:t>
            </a:r>
            <a:r>
              <a:rPr lang="en-US" sz="2900" dirty="0"/>
              <a:t>”Windows Forms” </a:t>
            </a:r>
            <a:r>
              <a:rPr lang="bg-BG" sz="2900" dirty="0"/>
              <a:t>и изберете първата опция и натиснете </a:t>
            </a:r>
            <a:r>
              <a:rPr lang="en-US" sz="2900" dirty="0"/>
              <a:t>[Next]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51CF-4F04-D364-BD4C-A9672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1" y="3003803"/>
            <a:ext cx="7772400" cy="3503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7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8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296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4341</TotalTime>
  <Words>1417</Words>
  <Application>Microsoft Macintosh PowerPoint</Application>
  <PresentationFormat>Widescreen</PresentationFormat>
  <Paragraphs>226</Paragraphs>
  <Slides>36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</vt:lpstr>
      <vt:lpstr>Графични приложения (GUI Apps)</vt:lpstr>
      <vt:lpstr>Съдържание</vt:lpstr>
      <vt:lpstr>Какво е GUI?</vt:lpstr>
      <vt:lpstr>Какво е UI и GUI?</vt:lpstr>
      <vt:lpstr>Платформи за GUI</vt:lpstr>
      <vt:lpstr>Windows Forms</vt:lpstr>
      <vt:lpstr>Какво е Windows Forms?</vt:lpstr>
      <vt:lpstr>Първото GUI приложение</vt:lpstr>
      <vt:lpstr>Създаване на Windows Forms проект</vt:lpstr>
      <vt:lpstr>Създаване на Windows Forms проект</vt:lpstr>
      <vt:lpstr>Задаване на име на формата</vt:lpstr>
      <vt:lpstr>Промяна на името на формата в прозореца</vt:lpstr>
      <vt:lpstr>Visual Studio Windows Form Designer</vt:lpstr>
      <vt:lpstr>Поставяне на контрола във формата</vt:lpstr>
      <vt:lpstr>Поставяне на контрола във формата</vt:lpstr>
      <vt:lpstr>Задавайте описателни имена на променливите</vt:lpstr>
      <vt:lpstr>Поставяне на контрола във формата</vt:lpstr>
      <vt:lpstr>Компилация и стартиране на проекта</vt:lpstr>
      <vt:lpstr>Хващане и обработка на събития</vt:lpstr>
      <vt:lpstr>Хващане на Button.Click</vt:lpstr>
      <vt:lpstr>Обработка на Button.Click</vt:lpstr>
      <vt:lpstr>Резултат при изпълнение на програмата</vt:lpstr>
      <vt:lpstr>Суматор за числа</vt:lpstr>
      <vt:lpstr>Суматор за числа</vt:lpstr>
      <vt:lpstr>Необходими компоненти</vt:lpstr>
      <vt:lpstr>Стъпки за изграждане на приложението (1)</vt:lpstr>
      <vt:lpstr>Стъпки за изграждане на приложението (2)</vt:lpstr>
      <vt:lpstr>Конвертор за мерни единици</vt:lpstr>
      <vt:lpstr>Конвертор за мерни единици</vt:lpstr>
      <vt:lpstr>PowerPoint Presentation</vt:lpstr>
      <vt:lpstr>Необходими компоненти</vt:lpstr>
      <vt:lpstr>PowerPoint Presentation</vt:lpstr>
      <vt:lpstr>Какво научихме днес?</vt:lpstr>
      <vt:lpstr>Въпроси?</vt:lpstr>
      <vt:lpstr>Лиценз</vt:lpstr>
      <vt:lpstr>Обучения в Софтуерен университет (СофтУни)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Графични приложения (GUI Apps)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Drinka</cp:lastModifiedBy>
  <cp:revision>207</cp:revision>
  <dcterms:created xsi:type="dcterms:W3CDTF">2018-05-23T13:08:44Z</dcterms:created>
  <dcterms:modified xsi:type="dcterms:W3CDTF">2023-03-14T10:41:49Z</dcterms:modified>
  <cp:category>computer programming;programming;C#;програмиране;кодиране</cp:category>
</cp:coreProperties>
</file>